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2" r:id="rId2"/>
  </p:sldMasterIdLst>
  <p:sldIdLst>
    <p:sldId id="276" r:id="rId3"/>
    <p:sldId id="289" r:id="rId4"/>
    <p:sldId id="274" r:id="rId5"/>
    <p:sldId id="309" r:id="rId6"/>
    <p:sldId id="275" r:id="rId7"/>
    <p:sldId id="310" r:id="rId8"/>
    <p:sldId id="273" r:id="rId9"/>
    <p:sldId id="311" r:id="rId10"/>
  </p:sldIdLst>
  <p:sldSz cx="10691813" cy="75596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DF4D"/>
    <a:srgbClr val="BB244A"/>
    <a:srgbClr val="6BCBDE"/>
    <a:srgbClr val="66C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405"/>
  </p:normalViewPr>
  <p:slideViewPr>
    <p:cSldViewPr snapToGrid="0" snapToObjects="1">
      <p:cViewPr varScale="1">
        <p:scale>
          <a:sx n="75" d="100"/>
          <a:sy n="75" d="100"/>
        </p:scale>
        <p:origin x="130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55" indent="0" algn="ctr">
              <a:buNone/>
              <a:defRPr sz="2205"/>
            </a:lvl2pPr>
            <a:lvl3pPr marL="1007909" indent="0" algn="ctr">
              <a:buNone/>
              <a:defRPr sz="1984"/>
            </a:lvl3pPr>
            <a:lvl4pPr marL="1511864" indent="0" algn="ctr">
              <a:buNone/>
              <a:defRPr sz="1764"/>
            </a:lvl4pPr>
            <a:lvl5pPr marL="2015818" indent="0" algn="ctr">
              <a:buNone/>
              <a:defRPr sz="1764"/>
            </a:lvl5pPr>
            <a:lvl6pPr marL="2519773" indent="0" algn="ctr">
              <a:buNone/>
              <a:defRPr sz="1764"/>
            </a:lvl6pPr>
            <a:lvl7pPr marL="3023727" indent="0" algn="ctr">
              <a:buNone/>
              <a:defRPr sz="1764"/>
            </a:lvl7pPr>
            <a:lvl8pPr marL="3527682" indent="0" algn="ctr">
              <a:buNone/>
              <a:defRPr sz="1764"/>
            </a:lvl8pPr>
            <a:lvl9pPr marL="4031636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327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51469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01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5071" indent="0" algn="ctr">
              <a:buNone/>
              <a:defRPr sz="2079"/>
            </a:lvl2pPr>
            <a:lvl3pPr marL="950143" indent="0" algn="ctr">
              <a:buNone/>
              <a:defRPr sz="1871"/>
            </a:lvl3pPr>
            <a:lvl4pPr marL="1425214" indent="0" algn="ctr">
              <a:buNone/>
              <a:defRPr sz="1663"/>
            </a:lvl4pPr>
            <a:lvl5pPr marL="1900286" indent="0" algn="ctr">
              <a:buNone/>
              <a:defRPr sz="1663"/>
            </a:lvl5pPr>
            <a:lvl6pPr marL="2375357" indent="0" algn="ctr">
              <a:buNone/>
              <a:defRPr sz="1663"/>
            </a:lvl6pPr>
            <a:lvl7pPr marL="2850428" indent="0" algn="ctr">
              <a:buNone/>
              <a:defRPr sz="1663"/>
            </a:lvl7pPr>
            <a:lvl8pPr marL="3325500" indent="0" algn="ctr">
              <a:buNone/>
              <a:defRPr sz="1663"/>
            </a:lvl8pPr>
            <a:lvl9pPr marL="3800571" indent="0" algn="ctr">
              <a:buNone/>
              <a:defRPr sz="16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4161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15507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50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2pPr>
            <a:lvl3pPr marL="9501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3pPr>
            <a:lvl4pPr marL="1425214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4pPr>
            <a:lvl5pPr marL="1900286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5pPr>
            <a:lvl6pPr marL="2375357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6pPr>
            <a:lvl7pPr marL="2850428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7pPr>
            <a:lvl8pPr marL="3325500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8pPr>
            <a:lvl9pPr marL="3800571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09922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63620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452047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0878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6887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09"/>
            </a:lvl2pPr>
            <a:lvl3pPr>
              <a:defRPr sz="2495"/>
            </a:lvl3pPr>
            <a:lvl4pPr>
              <a:defRPr sz="2079"/>
            </a:lvl4pPr>
            <a:lvl5pPr>
              <a:defRPr sz="2079"/>
            </a:lvl5pPr>
            <a:lvl6pPr>
              <a:defRPr sz="2079"/>
            </a:lvl6pPr>
            <a:lvl7pPr>
              <a:defRPr sz="2079"/>
            </a:lvl7pPr>
            <a:lvl8pPr>
              <a:defRPr sz="2079"/>
            </a:lvl8pPr>
            <a:lvl9pPr>
              <a:defRPr sz="207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5055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048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5071" indent="0">
              <a:buNone/>
              <a:defRPr sz="2909"/>
            </a:lvl2pPr>
            <a:lvl3pPr marL="950143" indent="0">
              <a:buNone/>
              <a:defRPr sz="2495"/>
            </a:lvl3pPr>
            <a:lvl4pPr marL="1425214" indent="0">
              <a:buNone/>
              <a:defRPr sz="2079"/>
            </a:lvl4pPr>
            <a:lvl5pPr marL="1900286" indent="0">
              <a:buNone/>
              <a:defRPr sz="2079"/>
            </a:lvl5pPr>
            <a:lvl6pPr marL="2375357" indent="0">
              <a:buNone/>
              <a:defRPr sz="2079"/>
            </a:lvl6pPr>
            <a:lvl7pPr marL="2850428" indent="0">
              <a:buNone/>
              <a:defRPr sz="2079"/>
            </a:lvl7pPr>
            <a:lvl8pPr marL="3325500" indent="0">
              <a:buNone/>
              <a:defRPr sz="2079"/>
            </a:lvl8pPr>
            <a:lvl9pPr marL="3800571" indent="0">
              <a:buNone/>
              <a:defRPr sz="207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94189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069109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65731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0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86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1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77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727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6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63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35669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6363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640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5539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94453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4118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55" indent="0">
              <a:buNone/>
              <a:defRPr sz="3086"/>
            </a:lvl2pPr>
            <a:lvl3pPr marL="1007909" indent="0">
              <a:buNone/>
              <a:defRPr sz="2646"/>
            </a:lvl3pPr>
            <a:lvl4pPr marL="1511864" indent="0">
              <a:buNone/>
              <a:defRPr sz="2205"/>
            </a:lvl4pPr>
            <a:lvl5pPr marL="2015818" indent="0">
              <a:buNone/>
              <a:defRPr sz="2205"/>
            </a:lvl5pPr>
            <a:lvl6pPr marL="2519773" indent="0">
              <a:buNone/>
              <a:defRPr sz="2205"/>
            </a:lvl6pPr>
            <a:lvl7pPr marL="3023727" indent="0">
              <a:buNone/>
              <a:defRPr sz="2205"/>
            </a:lvl7pPr>
            <a:lvl8pPr marL="3527682" indent="0">
              <a:buNone/>
              <a:defRPr sz="2205"/>
            </a:lvl8pPr>
            <a:lvl9pPr marL="4031636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0293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6243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09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77" indent="-251977" algn="l" defTabSz="1007909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3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886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84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795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750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704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9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613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55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09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864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18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773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727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682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636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09/08/2025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‹#›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7691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0143" rtl="0" eaLnBrk="1" latinLnBrk="0" hangingPunct="1">
        <a:lnSpc>
          <a:spcPct val="90000"/>
        </a:lnSpc>
        <a:spcBef>
          <a:spcPct val="0"/>
        </a:spcBef>
        <a:buNone/>
        <a:defRPr sz="45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536" indent="-237536" algn="l" defTabSz="950143" rtl="0" eaLnBrk="1" latinLnBrk="0" hangingPunct="1">
        <a:lnSpc>
          <a:spcPct val="90000"/>
        </a:lnSpc>
        <a:spcBef>
          <a:spcPts val="1038"/>
        </a:spcBef>
        <a:buFont typeface="Arial" panose="020B0604020202020204" pitchFamily="34" charset="0"/>
        <a:buChar char="•"/>
        <a:defRPr sz="2909" kern="1200">
          <a:solidFill>
            <a:schemeClr val="tx1"/>
          </a:solidFill>
          <a:latin typeface="+mn-lt"/>
          <a:ea typeface="+mn-ea"/>
          <a:cs typeface="+mn-cs"/>
        </a:defRPr>
      </a:lvl1pPr>
      <a:lvl2pPr marL="7126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66275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213782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308796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563035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40381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50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0143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25214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0286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75357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50428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2550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005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304" y="199802"/>
            <a:ext cx="9221689" cy="1461188"/>
          </a:xfrm>
        </p:spPr>
        <p:txBody>
          <a:bodyPr/>
          <a:lstStyle/>
          <a:p>
            <a:r>
              <a:rPr lang="ro-RO" dirty="0">
                <a:latin typeface="TT Fors Bold" panose="020B0003030001020000" pitchFamily="34" charset="0"/>
              </a:rPr>
              <a:t>Instrucțiuni de print</a:t>
            </a:r>
            <a:endParaRPr lang="de-DE" dirty="0">
              <a:latin typeface="TT Fors Bold" panose="020B0003030001020000" pitchFamily="34" charset="0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5064" y="2012414"/>
            <a:ext cx="5232599" cy="4796544"/>
          </a:xfrm>
        </p:spPr>
        <p:txBody>
          <a:bodyPr>
            <a:normAutofit/>
          </a:bodyPr>
          <a:lstStyle/>
          <a:p>
            <a:r>
              <a:rPr lang="de-DE" sz="2400" dirty="0" err="1">
                <a:latin typeface="TT Fors" panose="020B0003030001020000" pitchFamily="34" charset="0"/>
              </a:rPr>
              <a:t>Instrucțiuni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principale</a:t>
            </a:r>
            <a:r>
              <a:rPr lang="de-DE" sz="2400" dirty="0">
                <a:latin typeface="TT Fors" panose="020B0003030001020000" pitchFamily="34" charset="0"/>
              </a:rPr>
              <a:t>: </a:t>
            </a:r>
            <a:r>
              <a:rPr lang="de-DE" sz="2400" dirty="0" err="1">
                <a:latin typeface="TT Fors" panose="020B0003030001020000" pitchFamily="34" charset="0"/>
              </a:rPr>
              <a:t>Imprimați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pagina</a:t>
            </a:r>
            <a:r>
              <a:rPr lang="de-DE" sz="2400" dirty="0">
                <a:latin typeface="TT Fors" panose="020B0003030001020000" pitchFamily="34" charset="0"/>
              </a:rPr>
              <a:t> 2 </a:t>
            </a:r>
            <a:r>
              <a:rPr lang="de-DE" sz="2400" dirty="0" err="1">
                <a:latin typeface="TT Fors" panose="020B0003030001020000" pitchFamily="34" charset="0"/>
              </a:rPr>
              <a:t>pe</a:t>
            </a:r>
            <a:r>
              <a:rPr lang="de-DE" sz="2400" dirty="0">
                <a:latin typeface="TT Fors" panose="020B0003030001020000" pitchFamily="34" charset="0"/>
              </a:rPr>
              <a:t> o </a:t>
            </a:r>
            <a:r>
              <a:rPr lang="de-DE" sz="2400" dirty="0" err="1">
                <a:latin typeface="TT Fors" panose="020B0003030001020000" pitchFamily="34" charset="0"/>
              </a:rPr>
              <a:t>foaie</a:t>
            </a:r>
            <a:r>
              <a:rPr lang="de-DE" sz="2400" dirty="0">
                <a:latin typeface="TT Fors" panose="020B0003030001020000" pitchFamily="34" charset="0"/>
              </a:rPr>
              <a:t> A4</a:t>
            </a:r>
          </a:p>
          <a:p>
            <a:r>
              <a:rPr lang="de-DE" sz="2400" dirty="0" err="1">
                <a:latin typeface="TT Fors" panose="020B0003030001020000" pitchFamily="34" charset="0"/>
              </a:rPr>
              <a:t>Instrucțiuni</a:t>
            </a:r>
            <a:r>
              <a:rPr lang="de-DE" sz="2400" dirty="0">
                <a:latin typeface="TT Fors" panose="020B0003030001020000" pitchFamily="34" charset="0"/>
              </a:rPr>
              <a:t> </a:t>
            </a:r>
            <a:r>
              <a:rPr lang="de-DE" sz="2400" dirty="0" err="1">
                <a:latin typeface="TT Fors" panose="020B0003030001020000" pitchFamily="34" charset="0"/>
              </a:rPr>
              <a:t>parțiale</a:t>
            </a:r>
            <a:r>
              <a:rPr lang="de-DE" sz="2400" dirty="0">
                <a:latin typeface="TT Fors" panose="020B0003030001020000" pitchFamily="34" charset="0"/>
              </a:rPr>
              <a:t>:</a:t>
            </a:r>
          </a:p>
          <a:p>
            <a:pPr lvl="1"/>
            <a:r>
              <a:rPr lang="de-DE" sz="1960" dirty="0" err="1">
                <a:latin typeface="TT Fors" panose="020B0003030001020000" pitchFamily="34" charset="0"/>
              </a:rPr>
              <a:t>Imprimați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paginile</a:t>
            </a:r>
            <a:r>
              <a:rPr lang="de-DE" sz="1960" dirty="0">
                <a:latin typeface="TT Fors" panose="020B0003030001020000" pitchFamily="34" charset="0"/>
              </a:rPr>
              <a:t> 3-8 </a:t>
            </a:r>
            <a:r>
              <a:rPr lang="de-DE" sz="1960" dirty="0" err="1">
                <a:latin typeface="TT Fors" panose="020B0003030001020000" pitchFamily="34" charset="0"/>
              </a:rPr>
              <a:t>folosind</a:t>
            </a:r>
            <a:r>
              <a:rPr lang="de-DE" sz="1960" dirty="0">
                <a:latin typeface="TT Fors" panose="020B0003030001020000" pitchFamily="34" charset="0"/>
              </a:rPr>
              <a:t> 2 </a:t>
            </a:r>
            <a:r>
              <a:rPr lang="de-DE" sz="1960" dirty="0" err="1">
                <a:latin typeface="TT Fors" panose="020B0003030001020000" pitchFamily="34" charset="0"/>
              </a:rPr>
              <a:t>pagini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pe</a:t>
            </a:r>
            <a:r>
              <a:rPr lang="de-DE" sz="1960" dirty="0">
                <a:latin typeface="TT Fors" panose="020B0003030001020000" pitchFamily="34" charset="0"/>
              </a:rPr>
              <a:t> o </a:t>
            </a:r>
            <a:r>
              <a:rPr lang="de-DE" sz="1960" dirty="0" err="1">
                <a:latin typeface="TT Fors" panose="020B0003030001020000" pitchFamily="34" charset="0"/>
              </a:rPr>
              <a:t>singură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pagină</a:t>
            </a:r>
            <a:r>
              <a:rPr lang="de-DE" sz="1960" dirty="0">
                <a:latin typeface="TT Fors" panose="020B0003030001020000" pitchFamily="34" charset="0"/>
              </a:rPr>
              <a:t>, </a:t>
            </a:r>
            <a:r>
              <a:rPr lang="de-DE" sz="1960" dirty="0" err="1">
                <a:latin typeface="TT Fors" panose="020B0003030001020000" pitchFamily="34" charset="0"/>
              </a:rPr>
              <a:t>fără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duplex</a:t>
            </a:r>
            <a:endParaRPr lang="de-DE" sz="1960" dirty="0">
              <a:latin typeface="TT Fors" panose="020B0003030001020000" pitchFamily="34" charset="0"/>
            </a:endParaRPr>
          </a:p>
          <a:p>
            <a:pPr lvl="1"/>
            <a:r>
              <a:rPr lang="de-DE" sz="1960" dirty="0" err="1">
                <a:latin typeface="TT Fors" panose="020B0003030001020000" pitchFamily="34" charset="0"/>
              </a:rPr>
              <a:t>Imprimați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pe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hârtie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groasă</a:t>
            </a:r>
            <a:r>
              <a:rPr lang="de-DE" sz="1960" dirty="0">
                <a:latin typeface="TT Fors" panose="020B0003030001020000" pitchFamily="34" charset="0"/>
              </a:rPr>
              <a:t> (de </a:t>
            </a:r>
            <a:r>
              <a:rPr lang="de-DE" sz="1960" dirty="0" err="1">
                <a:latin typeface="TT Fors" panose="020B0003030001020000" pitchFamily="34" charset="0"/>
              </a:rPr>
              <a:t>exemplu</a:t>
            </a:r>
            <a:r>
              <a:rPr lang="de-DE" sz="1960" dirty="0">
                <a:latin typeface="TT Fors" panose="020B0003030001020000" pitchFamily="34" charset="0"/>
              </a:rPr>
              <a:t>, 250 g)</a:t>
            </a:r>
          </a:p>
          <a:p>
            <a:pPr lvl="1"/>
            <a:r>
              <a:rPr lang="de-DE" sz="1960" dirty="0" err="1">
                <a:latin typeface="TT Fors" panose="020B0003030001020000" pitchFamily="34" charset="0"/>
              </a:rPr>
              <a:t>Îndoiți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semnele</a:t>
            </a:r>
            <a:r>
              <a:rPr lang="de-DE" sz="1960" dirty="0">
                <a:latin typeface="TT Fors" panose="020B0003030001020000" pitchFamily="34" charset="0"/>
              </a:rPr>
              <a:t> la </a:t>
            </a:r>
            <a:r>
              <a:rPr lang="de-DE" sz="1960" dirty="0" err="1">
                <a:latin typeface="TT Fors" panose="020B0003030001020000" pitchFamily="34" charset="0"/>
              </a:rPr>
              <a:t>mijloc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și</a:t>
            </a:r>
            <a:r>
              <a:rPr lang="de-DE" sz="1960" dirty="0">
                <a:latin typeface="TT Fors" panose="020B0003030001020000" pitchFamily="34" charset="0"/>
              </a:rPr>
              <a:t> (</a:t>
            </a:r>
            <a:r>
              <a:rPr lang="de-DE" sz="1960" dirty="0" err="1">
                <a:latin typeface="TT Fors" panose="020B0003030001020000" pitchFamily="34" charset="0"/>
              </a:rPr>
              <a:t>opțional</a:t>
            </a:r>
            <a:r>
              <a:rPr lang="de-DE" sz="1960" dirty="0">
                <a:latin typeface="TT Fors" panose="020B0003030001020000" pitchFamily="34" charset="0"/>
              </a:rPr>
              <a:t>, </a:t>
            </a:r>
            <a:r>
              <a:rPr lang="de-DE" sz="1960" dirty="0" err="1">
                <a:latin typeface="TT Fors" panose="020B0003030001020000" pitchFamily="34" charset="0"/>
              </a:rPr>
              <a:t>tăiați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marginile</a:t>
            </a:r>
            <a:r>
              <a:rPr lang="de-DE" sz="1960" dirty="0">
                <a:latin typeface="TT Fors" panose="020B0003030001020000" pitchFamily="34" charset="0"/>
              </a:rPr>
              <a:t> </a:t>
            </a:r>
            <a:r>
              <a:rPr lang="de-DE" sz="1960" dirty="0" err="1">
                <a:latin typeface="TT Fors" panose="020B0003030001020000" pitchFamily="34" charset="0"/>
              </a:rPr>
              <a:t>imprimantei</a:t>
            </a:r>
            <a:r>
              <a:rPr lang="de-DE" sz="1960" dirty="0">
                <a:latin typeface="TT Fors" panose="020B0003030001020000" pitchFamily="34" charset="0"/>
              </a:rPr>
              <a:t>)</a:t>
            </a:r>
          </a:p>
          <a:p>
            <a:pPr lvl="1"/>
            <a:r>
              <a:rPr lang="ro-RO" sz="1960" dirty="0">
                <a:latin typeface="TT Fors" panose="020B0003030001020000" pitchFamily="34" charset="0"/>
              </a:rPr>
              <a:t>Rezultă semnele de pliat.</a:t>
            </a:r>
            <a:endParaRPr lang="de-DE" sz="1960" dirty="0">
              <a:latin typeface="TT Fors" panose="020B0003030001020000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760" y="3861268"/>
            <a:ext cx="4293387" cy="279413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6186" y="990600"/>
            <a:ext cx="4294961" cy="287066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6697328" y="3662776"/>
            <a:ext cx="2224422" cy="147641"/>
          </a:xfrm>
          <a:prstGeom prst="rect">
            <a:avLst/>
          </a:prstGeom>
          <a:solidFill>
            <a:srgbClr val="BB244A"/>
          </a:solidFill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/>
              <a:t>SORRY, </a:t>
            </a:r>
            <a:r>
              <a:rPr lang="de-DE" sz="800" dirty="0" err="1"/>
              <a:t>only</a:t>
            </a:r>
            <a:r>
              <a:rPr lang="de-DE" sz="800" dirty="0"/>
              <a:t> in German!</a:t>
            </a:r>
          </a:p>
        </p:txBody>
      </p:sp>
    </p:spTree>
    <p:extLst>
      <p:ext uri="{BB962C8B-B14F-4D97-AF65-F5344CB8AC3E}">
        <p14:creationId xmlns:p14="http://schemas.microsoft.com/office/powerpoint/2010/main" val="32885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CF0C7F-6232-46E6-10AD-251EA2DC6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89" y="1227068"/>
            <a:ext cx="7025411" cy="7025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9B87E5-430D-B732-9DEE-45FFAB859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4626" y="795402"/>
            <a:ext cx="3507326" cy="3513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D0461F-A08C-A5F6-7B50-B3117BBB5B59}"/>
              </a:ext>
            </a:extLst>
          </p:cNvPr>
          <p:cNvSpPr txBox="1"/>
          <p:nvPr/>
        </p:nvSpPr>
        <p:spPr>
          <a:xfrm>
            <a:off x="1202660" y="1576583"/>
            <a:ext cx="4817735" cy="2179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5400" b="1" i="0" u="none" strike="noStrike" kern="1200" cap="none" spc="0" normalizeH="0" baseline="0" noProof="0" dirty="0">
                <a:ln>
                  <a:noFill/>
                </a:ln>
                <a:solidFill>
                  <a:srgbClr val="F5DF4D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Faceți lucrurile mai bune în alte părți ale lumii!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70909CD-57E2-27A2-2570-E9F8FB86ED15}"/>
              </a:ext>
            </a:extLst>
          </p:cNvPr>
          <p:cNvSpPr txBox="1"/>
          <p:nvPr/>
        </p:nvSpPr>
        <p:spPr>
          <a:xfrm>
            <a:off x="1202660" y="4450532"/>
            <a:ext cx="6494059" cy="1938992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La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serviciu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,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șeful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tău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îți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spune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:</a:t>
            </a:r>
          </a:p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„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Cumpără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250 de </a:t>
            </a:r>
            <a:r>
              <a:rPr lang="ro-RO" sz="2400" dirty="0">
                <a:solidFill>
                  <a:prstClr val="white"/>
                </a:solidFill>
                <a:latin typeface="TT Fors Bold" panose="020B0003030001020000" pitchFamily="34" charset="0"/>
              </a:rPr>
              <a:t>tricouri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pentru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angajații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noștri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!”</a:t>
            </a:r>
          </a:p>
          <a:p>
            <a:pPr lvl="0">
              <a:defRPr/>
            </a:pP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Analizează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modul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în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care sunt fabricate </a:t>
            </a:r>
            <a:r>
              <a:rPr lang="ro-RO" sz="2400" dirty="0">
                <a:solidFill>
                  <a:prstClr val="white"/>
                </a:solidFill>
                <a:latin typeface="TT Fors Bold" panose="020B0003030001020000" pitchFamily="34" charset="0"/>
              </a:rPr>
              <a:t>tricourile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-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apoi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decide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ce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vrei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să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îmbunătățești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.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Prezintă-i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șefului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tău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TT Fors Bold" panose="020B0003030001020000" pitchFamily="34" charset="0"/>
              </a:rPr>
              <a:t>ideea</a:t>
            </a:r>
            <a:r>
              <a:rPr lang="en-US" sz="2400" dirty="0">
                <a:solidFill>
                  <a:prstClr val="white"/>
                </a:solidFill>
                <a:latin typeface="TT Fors Bold" panose="020B0003030001020000" pitchFamily="34" charset="0"/>
              </a:rPr>
              <a:t> ta.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57EF86-5FD8-0249-8403-EC70CD5D9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3013759"/>
            <a:ext cx="2564280" cy="2393329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F4C021FE-6CA4-4F50-9969-31017EDE1C8C}"/>
              </a:ext>
            </a:extLst>
          </p:cNvPr>
          <p:cNvSpPr/>
          <p:nvPr/>
        </p:nvSpPr>
        <p:spPr>
          <a:xfrm>
            <a:off x="8354195" y="3322139"/>
            <a:ext cx="18334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Mentalitate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: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Sustenabilitatea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în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viitorul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tău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loc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de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muncă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are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efecte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pozitive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la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scară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de-DE" sz="1600" dirty="0" err="1">
                <a:solidFill>
                  <a:srgbClr val="BB244A"/>
                </a:solidFill>
                <a:latin typeface="TT Fors" panose="020B0003030001020000" pitchFamily="34" charset="0"/>
              </a:rPr>
              <a:t>globală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7221A3-89EC-224B-972E-DE4180691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593810"/>
            <a:ext cx="1195683" cy="1392843"/>
          </a:xfrm>
          <a:prstGeom prst="rect">
            <a:avLst/>
          </a:prstGeom>
        </p:spPr>
      </p:pic>
      <p:pic>
        <p:nvPicPr>
          <p:cNvPr id="10" name="Grafik 9" descr="Ein Bild, das Kleidung, Sportshirt, T-Shirt, oben enthält.&#10;&#10;Automatisch generierte Beschreibung">
            <a:extLst>
              <a:ext uri="{FF2B5EF4-FFF2-40B4-BE49-F238E27FC236}">
                <a16:creationId xmlns:a16="http://schemas.microsoft.com/office/drawing/2014/main" id="{A41F1A45-5B2E-41AC-89B6-F33753A26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94972">
            <a:off x="5627751" y="110348"/>
            <a:ext cx="3251730" cy="3266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0723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5311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6C8A9CF6-9CB9-425F-B545-D33CB7E4B0FC}"/>
              </a:ext>
            </a:extLst>
          </p:cNvPr>
          <p:cNvSpPr/>
          <p:nvPr/>
        </p:nvSpPr>
        <p:spPr>
          <a:xfrm>
            <a:off x="3108960" y="6636648"/>
            <a:ext cx="6751320" cy="465192"/>
          </a:xfrm>
          <a:custGeom>
            <a:avLst/>
            <a:gdLst>
              <a:gd name="connsiteX0" fmla="*/ 0 w 7520940"/>
              <a:gd name="connsiteY0" fmla="*/ 465192 h 465192"/>
              <a:gd name="connsiteX1" fmla="*/ 1051560 w 7520940"/>
              <a:gd name="connsiteY1" fmla="*/ 244212 h 465192"/>
              <a:gd name="connsiteX2" fmla="*/ 1943100 w 7520940"/>
              <a:gd name="connsiteY2" fmla="*/ 312792 h 465192"/>
              <a:gd name="connsiteX3" fmla="*/ 3268980 w 7520940"/>
              <a:gd name="connsiteY3" fmla="*/ 267072 h 465192"/>
              <a:gd name="connsiteX4" fmla="*/ 4404360 w 7520940"/>
              <a:gd name="connsiteY4" fmla="*/ 7992 h 465192"/>
              <a:gd name="connsiteX5" fmla="*/ 5364480 w 7520940"/>
              <a:gd name="connsiteY5" fmla="*/ 84192 h 465192"/>
              <a:gd name="connsiteX6" fmla="*/ 6400800 w 7520940"/>
              <a:gd name="connsiteY6" fmla="*/ 267072 h 465192"/>
              <a:gd name="connsiteX7" fmla="*/ 7520940 w 7520940"/>
              <a:gd name="connsiteY7" fmla="*/ 152772 h 46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0940" h="465192">
                <a:moveTo>
                  <a:pt x="0" y="465192"/>
                </a:moveTo>
                <a:cubicBezTo>
                  <a:pt x="363855" y="367402"/>
                  <a:pt x="727710" y="269612"/>
                  <a:pt x="1051560" y="244212"/>
                </a:cubicBezTo>
                <a:cubicBezTo>
                  <a:pt x="1375410" y="218812"/>
                  <a:pt x="1573530" y="308982"/>
                  <a:pt x="1943100" y="312792"/>
                </a:cubicBezTo>
                <a:cubicBezTo>
                  <a:pt x="2312670" y="316602"/>
                  <a:pt x="2858770" y="317872"/>
                  <a:pt x="3268980" y="267072"/>
                </a:cubicBezTo>
                <a:cubicBezTo>
                  <a:pt x="3679190" y="216272"/>
                  <a:pt x="4055110" y="38472"/>
                  <a:pt x="4404360" y="7992"/>
                </a:cubicBezTo>
                <a:cubicBezTo>
                  <a:pt x="4753610" y="-22488"/>
                  <a:pt x="5031740" y="41012"/>
                  <a:pt x="5364480" y="84192"/>
                </a:cubicBezTo>
                <a:cubicBezTo>
                  <a:pt x="5697220" y="127372"/>
                  <a:pt x="6041390" y="255642"/>
                  <a:pt x="6400800" y="267072"/>
                </a:cubicBezTo>
                <a:cubicBezTo>
                  <a:pt x="6760210" y="278502"/>
                  <a:pt x="7140575" y="215637"/>
                  <a:pt x="7520940" y="152772"/>
                </a:cubicBezTo>
              </a:path>
            </a:pathLst>
          </a:cu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30996"/>
            <a:r>
              <a:rPr lang="en-US" sz="5400" b="1" dirty="0" err="1">
                <a:solidFill>
                  <a:srgbClr val="BB244A"/>
                </a:solidFill>
                <a:latin typeface="TT Fors Bold" panose="020B0003030001020000" pitchFamily="34" charset="0"/>
              </a:rPr>
              <a:t>Analizați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:</a:t>
            </a:r>
          </a:p>
          <a:p>
            <a:pPr defTabSz="430996"/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Cum </a:t>
            </a:r>
            <a:r>
              <a:rPr lang="en-US" sz="5400" b="1" dirty="0" err="1">
                <a:solidFill>
                  <a:srgbClr val="BB244A"/>
                </a:solidFill>
                <a:latin typeface="TT Fors Bold" panose="020B0003030001020000" pitchFamily="34" charset="0"/>
              </a:rPr>
              <a:t>și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 </a:t>
            </a:r>
            <a:r>
              <a:rPr lang="en-US" sz="5400" b="1" dirty="0" err="1">
                <a:solidFill>
                  <a:srgbClr val="BB244A"/>
                </a:solidFill>
                <a:latin typeface="TT Fors Bold" panose="020B0003030001020000" pitchFamily="34" charset="0"/>
              </a:rPr>
              <a:t>unde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 sunt fabricate </a:t>
            </a:r>
            <a:r>
              <a:rPr lang="ro-RO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tricourile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.</a:t>
            </a:r>
            <a:endParaRPr lang="en-US" sz="4713" b="1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6"/>
            <a:r>
              <a:rPr lang="en-GB" sz="10841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MK" sz="10841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B76C525-A61B-46C4-9F43-7DBDE70184EF}"/>
              </a:ext>
            </a:extLst>
          </p:cNvPr>
          <p:cNvSpPr txBox="1"/>
          <p:nvPr/>
        </p:nvSpPr>
        <p:spPr>
          <a:xfrm>
            <a:off x="638061" y="3785662"/>
            <a:ext cx="9474270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Insignele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rotunde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reprezintă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etapele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procesului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de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fabricație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a un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ui tricou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Puneți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etapele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de-a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lungul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liniei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,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în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ordinea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corectă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  <a:endParaRPr lang="ro-RO" sz="2400" dirty="0">
              <a:solidFill>
                <a:srgbClr val="BB244A"/>
              </a:solidFill>
              <a:latin typeface="TT Fors" panose="020B0003030001020000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Alegeți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mijlocul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de transport.</a:t>
            </a:r>
            <a:endParaRPr lang="ro-RO" sz="2400" dirty="0">
              <a:solidFill>
                <a:srgbClr val="BB244A"/>
              </a:solidFill>
              <a:latin typeface="TT Fors" panose="020B0003030001020000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Verificați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efectele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negative din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alte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părți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ale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lumii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  <a:endParaRPr lang="en-US" sz="2800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EB6DE00-E854-4B62-A431-5B6E544D1014}"/>
              </a:ext>
            </a:extLst>
          </p:cNvPr>
          <p:cNvSpPr/>
          <p:nvPr/>
        </p:nvSpPr>
        <p:spPr>
          <a:xfrm>
            <a:off x="2661868" y="6888108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C33F791-AB57-437A-981D-33867A1D9F5B}"/>
              </a:ext>
            </a:extLst>
          </p:cNvPr>
          <p:cNvSpPr/>
          <p:nvPr/>
        </p:nvSpPr>
        <p:spPr>
          <a:xfrm>
            <a:off x="4583804" y="6719027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E53C429-BAE8-42BB-A7E6-886B67EEDA94}"/>
              </a:ext>
            </a:extLst>
          </p:cNvPr>
          <p:cNvSpPr/>
          <p:nvPr/>
        </p:nvSpPr>
        <p:spPr>
          <a:xfrm>
            <a:off x="6380931" y="6520621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428DC18-E27B-4C3B-B555-26BFC3A00EAD}"/>
              </a:ext>
            </a:extLst>
          </p:cNvPr>
          <p:cNvSpPr/>
          <p:nvPr/>
        </p:nvSpPr>
        <p:spPr>
          <a:xfrm>
            <a:off x="8436346" y="6697216"/>
            <a:ext cx="1161143" cy="404624"/>
          </a:xfrm>
          <a:prstGeom prst="ellipse">
            <a:avLst/>
          </a:prstGeom>
          <a:solidFill>
            <a:srgbClr val="F5DF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 descr="Ein Bild, das Kleidung, Sportshirt, T-Shirt, oben enthält.&#10;&#10;KI-generierte Inhalte können fehlerhaft sein.">
            <a:extLst>
              <a:ext uri="{FF2B5EF4-FFF2-40B4-BE49-F238E27FC236}">
                <a16:creationId xmlns:a16="http://schemas.microsoft.com/office/drawing/2014/main" id="{208C755A-29A3-4A1E-97F4-880E290DB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546" y="6715819"/>
            <a:ext cx="319780" cy="3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71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473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30996"/>
            <a:r>
              <a:rPr lang="ro-RO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Ce poți îmbunătăți?</a:t>
            </a:r>
            <a:endParaRPr lang="en-US" sz="54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pPr lvl="0" defTabSz="430996"/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Mai bine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pentru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mediu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Și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mai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bine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pentru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lucrători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Îmbunătățiți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lanțul</a:t>
            </a:r>
            <a:r>
              <a:rPr lang="ro-RO" sz="2800" dirty="0">
                <a:solidFill>
                  <a:srgbClr val="BB244A"/>
                </a:solidFill>
                <a:latin typeface="TT Fors" panose="020B0003030001020000" pitchFamily="34" charset="0"/>
              </a:rPr>
              <a:t> de producție.</a:t>
            </a:r>
            <a:endParaRPr lang="en-US" sz="28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7BF53460-7E88-4D8C-8955-673E81D0D44F}"/>
              </a:ext>
            </a:extLst>
          </p:cNvPr>
          <p:cNvSpPr txBox="1"/>
          <p:nvPr/>
        </p:nvSpPr>
        <p:spPr>
          <a:xfrm>
            <a:off x="817755" y="4313814"/>
            <a:ext cx="9294575" cy="1697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Semnele galbene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sunt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acțiun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i/decizii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pentru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a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îmbunătăți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producția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Stabilește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              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pe care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vrei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să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le 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urmezi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Pune-le la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locul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potrivit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în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rând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</p:txBody>
      </p:sp>
      <p:sp>
        <p:nvSpPr>
          <p:cNvPr id="16" name="Parallelogramm 15">
            <a:extLst>
              <a:ext uri="{FF2B5EF4-FFF2-40B4-BE49-F238E27FC236}">
                <a16:creationId xmlns:a16="http://schemas.microsoft.com/office/drawing/2014/main" id="{F7587C51-3183-419E-B1A2-FF7C7EC7D8E6}"/>
              </a:ext>
            </a:extLst>
          </p:cNvPr>
          <p:cNvSpPr/>
          <p:nvPr/>
        </p:nvSpPr>
        <p:spPr>
          <a:xfrm>
            <a:off x="7811365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arallelogramm 16">
            <a:extLst>
              <a:ext uri="{FF2B5EF4-FFF2-40B4-BE49-F238E27FC236}">
                <a16:creationId xmlns:a16="http://schemas.microsoft.com/office/drawing/2014/main" id="{5C6F727C-0B18-4AA7-A097-DC0ED4C6C6C7}"/>
              </a:ext>
            </a:extLst>
          </p:cNvPr>
          <p:cNvSpPr/>
          <p:nvPr/>
        </p:nvSpPr>
        <p:spPr>
          <a:xfrm>
            <a:off x="8430066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arallelogramm 17">
            <a:extLst>
              <a:ext uri="{FF2B5EF4-FFF2-40B4-BE49-F238E27FC236}">
                <a16:creationId xmlns:a16="http://schemas.microsoft.com/office/drawing/2014/main" id="{A9D1B2BB-9B67-4D50-9312-9768CC513886}"/>
              </a:ext>
            </a:extLst>
          </p:cNvPr>
          <p:cNvSpPr/>
          <p:nvPr/>
        </p:nvSpPr>
        <p:spPr>
          <a:xfrm>
            <a:off x="90487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arallelogramm 18">
            <a:extLst>
              <a:ext uri="{FF2B5EF4-FFF2-40B4-BE49-F238E27FC236}">
                <a16:creationId xmlns:a16="http://schemas.microsoft.com/office/drawing/2014/main" id="{8760BAF5-DA58-4743-9268-BA0C67C31E21}"/>
              </a:ext>
            </a:extLst>
          </p:cNvPr>
          <p:cNvSpPr/>
          <p:nvPr/>
        </p:nvSpPr>
        <p:spPr>
          <a:xfrm>
            <a:off x="9667467" y="5526389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arallelogramm 19">
            <a:extLst>
              <a:ext uri="{FF2B5EF4-FFF2-40B4-BE49-F238E27FC236}">
                <a16:creationId xmlns:a16="http://schemas.microsoft.com/office/drawing/2014/main" id="{38AD3267-4B26-470D-8F7F-21D295FFC13C}"/>
              </a:ext>
            </a:extLst>
          </p:cNvPr>
          <p:cNvSpPr/>
          <p:nvPr/>
        </p:nvSpPr>
        <p:spPr>
          <a:xfrm>
            <a:off x="7811365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F45EBC14-9A5A-483D-B742-189E08C8F5A7}"/>
              </a:ext>
            </a:extLst>
          </p:cNvPr>
          <p:cNvSpPr/>
          <p:nvPr/>
        </p:nvSpPr>
        <p:spPr>
          <a:xfrm>
            <a:off x="8430066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arallelogramm 21">
            <a:extLst>
              <a:ext uri="{FF2B5EF4-FFF2-40B4-BE49-F238E27FC236}">
                <a16:creationId xmlns:a16="http://schemas.microsoft.com/office/drawing/2014/main" id="{FCC4C5E7-A83A-4630-AD8D-15399E6996C4}"/>
              </a:ext>
            </a:extLst>
          </p:cNvPr>
          <p:cNvSpPr/>
          <p:nvPr/>
        </p:nvSpPr>
        <p:spPr>
          <a:xfrm>
            <a:off x="90487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86C6E629-17DD-427C-AFE5-D5FF742AF653}"/>
              </a:ext>
            </a:extLst>
          </p:cNvPr>
          <p:cNvSpPr/>
          <p:nvPr/>
        </p:nvSpPr>
        <p:spPr>
          <a:xfrm>
            <a:off x="9667467" y="5973633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arallelogramm 23">
            <a:extLst>
              <a:ext uri="{FF2B5EF4-FFF2-40B4-BE49-F238E27FC236}">
                <a16:creationId xmlns:a16="http://schemas.microsoft.com/office/drawing/2014/main" id="{6FDD31FF-EBF0-4275-B97C-BA3AFF6D8B17}"/>
              </a:ext>
            </a:extLst>
          </p:cNvPr>
          <p:cNvSpPr/>
          <p:nvPr/>
        </p:nvSpPr>
        <p:spPr>
          <a:xfrm>
            <a:off x="2198240" y="5097328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13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7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Convinge-ți șeful!</a:t>
            </a:r>
            <a:endParaRPr lang="en-US" sz="54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pPr lvl="0" defTabSz="430996"/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Prez</a:t>
            </a:r>
            <a:r>
              <a:rPr lang="ro-RO" sz="2800" dirty="0">
                <a:solidFill>
                  <a:srgbClr val="BB244A"/>
                </a:solidFill>
                <a:latin typeface="TT Fors" panose="020B0003030001020000" pitchFamily="34" charset="0"/>
              </a:rPr>
              <a:t>intă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-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oferta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800" dirty="0" err="1">
                <a:solidFill>
                  <a:srgbClr val="BB244A"/>
                </a:solidFill>
                <a:latin typeface="TT Fors" panose="020B0003030001020000" pitchFamily="34" charset="0"/>
              </a:rPr>
              <a:t>șefului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ro-RO" sz="2800" dirty="0">
                <a:solidFill>
                  <a:srgbClr val="BB244A"/>
                </a:solidFill>
                <a:latin typeface="TT Fors" panose="020B0003030001020000" pitchFamily="34" charset="0"/>
              </a:rPr>
              <a:t>tău</a:t>
            </a:r>
            <a:r>
              <a:rPr lang="en-US" sz="28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AF6E69AD-BB8E-498D-BD86-3CAE7DF59988}"/>
              </a:ext>
            </a:extLst>
          </p:cNvPr>
          <p:cNvSpPr txBox="1"/>
          <p:nvPr/>
        </p:nvSpPr>
        <p:spPr>
          <a:xfrm>
            <a:off x="798706" y="4313814"/>
            <a:ext cx="8435102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Fă comanda utilizând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oferta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prietenoasă cu mediul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Ar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putea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fi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mai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scumpă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 Dar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vezi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ce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ai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îmbunătățit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în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alte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părți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ale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lumii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Verifică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îmbunătățirile</a:t>
            </a:r>
            <a:r>
              <a:rPr lang="ro-RO" sz="2400" dirty="0">
                <a:solidFill>
                  <a:srgbClr val="BB244A"/>
                </a:solidFill>
                <a:latin typeface="TT Fors" panose="020B0003030001020000" pitchFamily="34" charset="0"/>
              </a:rPr>
              <a:t> climatice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pe care le-ai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făcut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Alege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un slogan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pentru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 </a:t>
            </a:r>
            <a:r>
              <a:rPr lang="en-US" sz="2400" dirty="0" err="1">
                <a:solidFill>
                  <a:srgbClr val="BB244A"/>
                </a:solidFill>
                <a:latin typeface="TT Fors" panose="020B0003030001020000" pitchFamily="34" charset="0"/>
              </a:rPr>
              <a:t>tricou</a:t>
            </a:r>
            <a:r>
              <a:rPr lang="en-US" sz="2400" dirty="0">
                <a:solidFill>
                  <a:srgbClr val="BB244A"/>
                </a:solidFill>
                <a:latin typeface="TT Fors" panose="020B0003030001020000" pitchFamily="34" charset="0"/>
              </a:rPr>
              <a:t>.</a:t>
            </a:r>
            <a:endParaRPr lang="en-US" sz="2800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25304833-6867-4A06-B610-A77AB8AE10F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230133">
            <a:off x="9155111" y="5054564"/>
            <a:ext cx="1437890" cy="2036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12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271</Words>
  <Application>Microsoft Office PowerPoint</Application>
  <PresentationFormat>Custom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 Light</vt:lpstr>
      <vt:lpstr>TT Fors</vt:lpstr>
      <vt:lpstr>Calibri</vt:lpstr>
      <vt:lpstr>TT Fors Bold</vt:lpstr>
      <vt:lpstr>Arial</vt:lpstr>
      <vt:lpstr>Office Theme</vt:lpstr>
      <vt:lpstr>1_Office Theme</vt:lpstr>
      <vt:lpstr>Instrucțiuni de print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George Lapadat</cp:lastModifiedBy>
  <cp:revision>38</cp:revision>
  <cp:lastPrinted>2025-02-21T16:37:45Z</cp:lastPrinted>
  <dcterms:created xsi:type="dcterms:W3CDTF">2025-01-17T12:37:01Z</dcterms:created>
  <dcterms:modified xsi:type="dcterms:W3CDTF">2025-09-08T17:36:48Z</dcterms:modified>
</cp:coreProperties>
</file>